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1"/>
  </p:normalViewPr>
  <p:slideViewPr>
    <p:cSldViewPr snapToGrid="0" snapToObjects="1">
      <p:cViewPr varScale="1">
        <p:scale>
          <a:sx n="94" d="100"/>
          <a:sy n="94"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76A9-E107-A948-B03F-E91B389664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7A3569-103A-0F47-B523-01CE2930D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D37FD-4F6F-FF46-9FF9-22005ED70F40}"/>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5" name="Footer Placeholder 4">
            <a:extLst>
              <a:ext uri="{FF2B5EF4-FFF2-40B4-BE49-F238E27FC236}">
                <a16:creationId xmlns:a16="http://schemas.microsoft.com/office/drawing/2014/main" id="{A31D1A1B-5B3D-4C47-AB8A-ED33AE66D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6F062-9742-384E-ACB5-92D025484D73}"/>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100053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27B5-0315-0944-AFB7-D07E84F95B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521F8F-07E0-5E48-8CFD-5058F18BC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CEB52-7F63-0548-996F-BC7068199DFC}"/>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5" name="Footer Placeholder 4">
            <a:extLst>
              <a:ext uri="{FF2B5EF4-FFF2-40B4-BE49-F238E27FC236}">
                <a16:creationId xmlns:a16="http://schemas.microsoft.com/office/drawing/2014/main" id="{87E5CF00-08C6-1B40-B074-CF6B10B20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F60DF-E2E8-9E45-A38B-822A6556A345}"/>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133902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3E82BD-2965-804F-9C20-780B293B44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415C34-5F07-5046-8443-14CE978914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DCBE7-63D7-0F4D-82EF-2A405BCC8E4B}"/>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5" name="Footer Placeholder 4">
            <a:extLst>
              <a:ext uri="{FF2B5EF4-FFF2-40B4-BE49-F238E27FC236}">
                <a16:creationId xmlns:a16="http://schemas.microsoft.com/office/drawing/2014/main" id="{BAC0B47B-4F21-CB43-8E0C-03B3F22F2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6FF49-E40C-7941-B8C1-5B3996663AB9}"/>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252297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4A55-FA96-5B49-AF2B-861BECB7E5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7FA012-4818-F74D-A5AD-9E71FEDFC1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F7C46-F30D-6F42-A0E4-5DCF061E1F7E}"/>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5" name="Footer Placeholder 4">
            <a:extLst>
              <a:ext uri="{FF2B5EF4-FFF2-40B4-BE49-F238E27FC236}">
                <a16:creationId xmlns:a16="http://schemas.microsoft.com/office/drawing/2014/main" id="{94C2B664-55B3-0542-A2C8-6D38308DA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46D5C-329A-5141-82BD-F92AACFFC497}"/>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72195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302C-A4A3-3945-B322-62981AF82B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0F4422-5904-A044-BACE-6865DA8F54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49A90C-0137-8647-B7DC-FBA83DDC5ED3}"/>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5" name="Footer Placeholder 4">
            <a:extLst>
              <a:ext uri="{FF2B5EF4-FFF2-40B4-BE49-F238E27FC236}">
                <a16:creationId xmlns:a16="http://schemas.microsoft.com/office/drawing/2014/main" id="{31DF714A-90B7-C746-88E2-6A6164A69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5E124-F485-AB42-ACB8-23CE8BC9CAB7}"/>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91998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3E72-AA64-2C48-B879-4A1B8EFA3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828ABB-C053-2B44-8777-7B758E048B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DB7814-C0A6-644C-9C23-F7883AB241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E3ACA-95C3-E640-A6DE-9DD2BAA7DE75}"/>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6" name="Footer Placeholder 5">
            <a:extLst>
              <a:ext uri="{FF2B5EF4-FFF2-40B4-BE49-F238E27FC236}">
                <a16:creationId xmlns:a16="http://schemas.microsoft.com/office/drawing/2014/main" id="{B274623B-F118-B944-8EF5-C0862738F3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43526-9B2F-5843-8D3C-A690852AB19F}"/>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977246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A855-B7E9-7F45-A446-D31EEF3674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F46F5B-2010-5549-B12E-5459DCA5A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1ECAF2-6C06-5849-B471-095FEE226F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1E8BEE-BD38-DA48-B68F-A8730BD1F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8F6A58-48B7-334D-BDE8-B1BFF5DAFB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1DE80-A883-7749-9B81-8E25DDD7D7AE}"/>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8" name="Footer Placeholder 7">
            <a:extLst>
              <a:ext uri="{FF2B5EF4-FFF2-40B4-BE49-F238E27FC236}">
                <a16:creationId xmlns:a16="http://schemas.microsoft.com/office/drawing/2014/main" id="{D93D619C-48F1-9A43-9AA2-2799A3FAAA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372C7F-D756-CE49-A10B-F515E08A641C}"/>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3700094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4FAE-2EA1-B745-90A9-07D1217721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A5344D-0CCD-F745-B19C-FA6651B22C5D}"/>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4" name="Footer Placeholder 3">
            <a:extLst>
              <a:ext uri="{FF2B5EF4-FFF2-40B4-BE49-F238E27FC236}">
                <a16:creationId xmlns:a16="http://schemas.microsoft.com/office/drawing/2014/main" id="{E145140C-D660-3345-B3D9-7829AB8AD5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CFA269-264F-B84C-8470-9679EF6D9ED7}"/>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138688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84593D-EDB0-5643-9ECB-CDF7B8A857BF}"/>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3" name="Footer Placeholder 2">
            <a:extLst>
              <a:ext uri="{FF2B5EF4-FFF2-40B4-BE49-F238E27FC236}">
                <a16:creationId xmlns:a16="http://schemas.microsoft.com/office/drawing/2014/main" id="{5E818BBC-427C-014C-9CE5-51C399C86C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D9537B-E18C-BC46-AC03-9C6532262E48}"/>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1709649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FCDA-4476-DA45-A607-90F6C0803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118A33-9811-AC4C-A8BA-34B782823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3F161C-6F73-B446-8324-322A98DFD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D3BEF-1AD2-454A-9284-805833418F44}"/>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6" name="Footer Placeholder 5">
            <a:extLst>
              <a:ext uri="{FF2B5EF4-FFF2-40B4-BE49-F238E27FC236}">
                <a16:creationId xmlns:a16="http://schemas.microsoft.com/office/drawing/2014/main" id="{968FFC1D-5D7D-554A-9840-B2480796F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A1173-5BEC-E449-A202-87481B9684F4}"/>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2315488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26B5-8095-6F4F-980F-BF984370C7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0E6043-D3E2-CE4A-8BF9-71471E0109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62E9A0-E596-AF42-ADF7-65FB0EFC3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45AEE0-AD5F-134E-8F7C-D3A6F3402117}"/>
              </a:ext>
            </a:extLst>
          </p:cNvPr>
          <p:cNvSpPr>
            <a:spLocks noGrp="1"/>
          </p:cNvSpPr>
          <p:nvPr>
            <p:ph type="dt" sz="half" idx="10"/>
          </p:nvPr>
        </p:nvSpPr>
        <p:spPr/>
        <p:txBody>
          <a:bodyPr/>
          <a:lstStyle/>
          <a:p>
            <a:fld id="{EA79F5D8-79B8-0040-A748-DDC52D25C3E7}" type="datetimeFigureOut">
              <a:rPr lang="en-US" smtClean="0"/>
              <a:t>9/9/22</a:t>
            </a:fld>
            <a:endParaRPr lang="en-US"/>
          </a:p>
        </p:txBody>
      </p:sp>
      <p:sp>
        <p:nvSpPr>
          <p:cNvPr id="6" name="Footer Placeholder 5">
            <a:extLst>
              <a:ext uri="{FF2B5EF4-FFF2-40B4-BE49-F238E27FC236}">
                <a16:creationId xmlns:a16="http://schemas.microsoft.com/office/drawing/2014/main" id="{E2319BFA-116A-7640-BA5D-C7745B2D9C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9FBDD-5E45-B14D-809D-192E932182ED}"/>
              </a:ext>
            </a:extLst>
          </p:cNvPr>
          <p:cNvSpPr>
            <a:spLocks noGrp="1"/>
          </p:cNvSpPr>
          <p:nvPr>
            <p:ph type="sldNum" sz="quarter" idx="12"/>
          </p:nvPr>
        </p:nvSpPr>
        <p:spPr/>
        <p:txBody>
          <a:bodyPr/>
          <a:lstStyle/>
          <a:p>
            <a:fld id="{6FD15DA8-D84C-B948-A1AB-674BA35EB4FB}" type="slidenum">
              <a:rPr lang="en-US" smtClean="0"/>
              <a:t>‹#›</a:t>
            </a:fld>
            <a:endParaRPr lang="en-US"/>
          </a:p>
        </p:txBody>
      </p:sp>
    </p:spTree>
    <p:extLst>
      <p:ext uri="{BB962C8B-B14F-4D97-AF65-F5344CB8AC3E}">
        <p14:creationId xmlns:p14="http://schemas.microsoft.com/office/powerpoint/2010/main" val="49603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17A66-5331-7245-8E7B-0EF57B6EC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D4E859-A3AD-EF46-BD4E-A37BB3975F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0D9FE-FD6F-614A-BB38-085BBBD807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9F5D8-79B8-0040-A748-DDC52D25C3E7}" type="datetimeFigureOut">
              <a:rPr lang="en-US" smtClean="0"/>
              <a:t>9/9/22</a:t>
            </a:fld>
            <a:endParaRPr lang="en-US"/>
          </a:p>
        </p:txBody>
      </p:sp>
      <p:sp>
        <p:nvSpPr>
          <p:cNvPr id="5" name="Footer Placeholder 4">
            <a:extLst>
              <a:ext uri="{FF2B5EF4-FFF2-40B4-BE49-F238E27FC236}">
                <a16:creationId xmlns:a16="http://schemas.microsoft.com/office/drawing/2014/main" id="{32BB7722-FC5E-CB45-B841-BD4163487E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B26C56-CA1D-1C46-A1CF-DECCF6DCF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15DA8-D84C-B948-A1AB-674BA35EB4FB}" type="slidenum">
              <a:rPr lang="en-US" smtClean="0"/>
              <a:t>‹#›</a:t>
            </a:fld>
            <a:endParaRPr lang="en-US"/>
          </a:p>
        </p:txBody>
      </p:sp>
    </p:spTree>
    <p:extLst>
      <p:ext uri="{BB962C8B-B14F-4D97-AF65-F5344CB8AC3E}">
        <p14:creationId xmlns:p14="http://schemas.microsoft.com/office/powerpoint/2010/main" val="1126609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3177E-1C1D-0C49-AAB6-9101274EA899}"/>
              </a:ext>
            </a:extLst>
          </p:cNvPr>
          <p:cNvPicPr>
            <a:picLocks noChangeAspect="1"/>
          </p:cNvPicPr>
          <p:nvPr/>
        </p:nvPicPr>
        <p:blipFill>
          <a:blip r:embed="rId2"/>
          <a:stretch>
            <a:fillRect/>
          </a:stretch>
        </p:blipFill>
        <p:spPr>
          <a:xfrm>
            <a:off x="0" y="-24331"/>
            <a:ext cx="3834090" cy="6858000"/>
          </a:xfrm>
          <a:prstGeom prst="rect">
            <a:avLst/>
          </a:prstGeom>
        </p:spPr>
      </p:pic>
      <p:pic>
        <p:nvPicPr>
          <p:cNvPr id="5" name="Picture 4">
            <a:extLst>
              <a:ext uri="{FF2B5EF4-FFF2-40B4-BE49-F238E27FC236}">
                <a16:creationId xmlns:a16="http://schemas.microsoft.com/office/drawing/2014/main" id="{BC1EDBD8-698A-304B-93A0-F27F0E5F5EFA}"/>
              </a:ext>
            </a:extLst>
          </p:cNvPr>
          <p:cNvPicPr>
            <a:picLocks noChangeAspect="1"/>
          </p:cNvPicPr>
          <p:nvPr/>
        </p:nvPicPr>
        <p:blipFill>
          <a:blip r:embed="rId3"/>
          <a:stretch>
            <a:fillRect/>
          </a:stretch>
        </p:blipFill>
        <p:spPr>
          <a:xfrm>
            <a:off x="6798365" y="-1"/>
            <a:ext cx="5393635" cy="6778487"/>
          </a:xfrm>
          <a:prstGeom prst="rect">
            <a:avLst/>
          </a:prstGeom>
        </p:spPr>
      </p:pic>
      <p:sp>
        <p:nvSpPr>
          <p:cNvPr id="6" name="TextBox 5">
            <a:extLst>
              <a:ext uri="{FF2B5EF4-FFF2-40B4-BE49-F238E27FC236}">
                <a16:creationId xmlns:a16="http://schemas.microsoft.com/office/drawing/2014/main" id="{AF7D4104-CF18-F84A-AA47-B0C326DBA87E}"/>
              </a:ext>
            </a:extLst>
          </p:cNvPr>
          <p:cNvSpPr txBox="1"/>
          <p:nvPr/>
        </p:nvSpPr>
        <p:spPr>
          <a:xfrm>
            <a:off x="3834090" y="0"/>
            <a:ext cx="2877717" cy="2154436"/>
          </a:xfrm>
          <a:prstGeom prst="rect">
            <a:avLst/>
          </a:prstGeom>
          <a:noFill/>
        </p:spPr>
        <p:txBody>
          <a:bodyPr wrap="square" rtlCol="0">
            <a:spAutoFit/>
          </a:bodyPr>
          <a:lstStyle/>
          <a:p>
            <a:r>
              <a:rPr lang="en-US" sz="1400" dirty="0"/>
              <a:t>Donatello</a:t>
            </a:r>
          </a:p>
          <a:p>
            <a:r>
              <a:rPr lang="en-US" sz="1400" i="1" dirty="0"/>
              <a:t>David</a:t>
            </a:r>
            <a:r>
              <a:rPr lang="en-US" sz="1400" dirty="0"/>
              <a:t>, 1440-1460</a:t>
            </a:r>
          </a:p>
          <a:p>
            <a:r>
              <a:rPr lang="en-US" sz="1400" dirty="0"/>
              <a:t>Bronze, 5’2” high</a:t>
            </a:r>
          </a:p>
          <a:p>
            <a:r>
              <a:rPr lang="en-US" sz="1400" dirty="0"/>
              <a:t>Bargello Museum, Florence</a:t>
            </a:r>
          </a:p>
          <a:p>
            <a:endParaRPr lang="en-US" sz="1400" dirty="0"/>
          </a:p>
          <a:p>
            <a:r>
              <a:rPr lang="en-US" sz="1400" i="1" u="sng" dirty="0"/>
              <a:t>QUESTION 1</a:t>
            </a:r>
          </a:p>
          <a:p>
            <a:endParaRPr lang="en-US" sz="1400" i="1" dirty="0"/>
          </a:p>
          <a:p>
            <a:endParaRPr lang="en-US" i="1" dirty="0"/>
          </a:p>
          <a:p>
            <a:endParaRPr lang="en-US" i="1" dirty="0"/>
          </a:p>
        </p:txBody>
      </p:sp>
      <p:sp>
        <p:nvSpPr>
          <p:cNvPr id="7" name="TextBox 6">
            <a:extLst>
              <a:ext uri="{FF2B5EF4-FFF2-40B4-BE49-F238E27FC236}">
                <a16:creationId xmlns:a16="http://schemas.microsoft.com/office/drawing/2014/main" id="{A6B30B6F-195E-2742-936E-75586BF66B1E}"/>
              </a:ext>
            </a:extLst>
          </p:cNvPr>
          <p:cNvSpPr txBox="1"/>
          <p:nvPr/>
        </p:nvSpPr>
        <p:spPr>
          <a:xfrm>
            <a:off x="3834090" y="5499847"/>
            <a:ext cx="2964274" cy="1384995"/>
          </a:xfrm>
          <a:prstGeom prst="rect">
            <a:avLst/>
          </a:prstGeom>
          <a:noFill/>
        </p:spPr>
        <p:txBody>
          <a:bodyPr wrap="square" rtlCol="0">
            <a:spAutoFit/>
          </a:bodyPr>
          <a:lstStyle/>
          <a:p>
            <a:endParaRPr lang="en-US" sz="1400" dirty="0"/>
          </a:p>
          <a:p>
            <a:r>
              <a:rPr lang="en-US" sz="1400" dirty="0"/>
              <a:t>Verrocchio</a:t>
            </a:r>
          </a:p>
          <a:p>
            <a:r>
              <a:rPr lang="en-US" sz="1400" i="1" dirty="0" err="1"/>
              <a:t>Barolomeo</a:t>
            </a:r>
            <a:r>
              <a:rPr lang="en-US" sz="1400" i="1" dirty="0"/>
              <a:t> Colleoni</a:t>
            </a:r>
          </a:p>
          <a:p>
            <a:r>
              <a:rPr lang="en-US" sz="1400" dirty="0"/>
              <a:t>1481-1495 Bronze, 13’ h.</a:t>
            </a:r>
          </a:p>
          <a:p>
            <a:r>
              <a:rPr lang="en-US" sz="1400" dirty="0"/>
              <a:t>Campo di Santi Giovanni and Paolo</a:t>
            </a:r>
          </a:p>
          <a:p>
            <a:r>
              <a:rPr lang="en-US" sz="1400" dirty="0"/>
              <a:t>Venice</a:t>
            </a:r>
          </a:p>
        </p:txBody>
      </p:sp>
      <p:sp>
        <p:nvSpPr>
          <p:cNvPr id="2" name="TextBox 1">
            <a:extLst>
              <a:ext uri="{FF2B5EF4-FFF2-40B4-BE49-F238E27FC236}">
                <a16:creationId xmlns:a16="http://schemas.microsoft.com/office/drawing/2014/main" id="{FD088D33-50C5-FB46-871A-B5DA44BAF155}"/>
              </a:ext>
            </a:extLst>
          </p:cNvPr>
          <p:cNvSpPr txBox="1"/>
          <p:nvPr/>
        </p:nvSpPr>
        <p:spPr>
          <a:xfrm>
            <a:off x="3834089" y="981637"/>
            <a:ext cx="2877719" cy="4278094"/>
          </a:xfrm>
          <a:prstGeom prst="rect">
            <a:avLst/>
          </a:prstGeom>
          <a:noFill/>
        </p:spPr>
        <p:txBody>
          <a:bodyPr wrap="square" rtlCol="0">
            <a:spAutoFit/>
          </a:bodyPr>
          <a:lstStyle/>
          <a:p>
            <a:endParaRPr lang="en-US" sz="1600" b="1" dirty="0">
              <a:solidFill>
                <a:srgbClr val="FF0000"/>
              </a:solidFill>
            </a:endParaRPr>
          </a:p>
          <a:p>
            <a:endParaRPr lang="en-US" sz="1600" b="1" dirty="0">
              <a:solidFill>
                <a:srgbClr val="FF0000"/>
              </a:solidFill>
            </a:endParaRPr>
          </a:p>
          <a:p>
            <a:r>
              <a:rPr lang="en-US" sz="1600" b="1" dirty="0">
                <a:solidFill>
                  <a:srgbClr val="FF0000"/>
                </a:solidFill>
              </a:rPr>
              <a:t>Please write two to three paragraphs (single space). Think of the visual descriptions (say the obvious too), who these figures are and what stories are being told. Try to remember where these are, who may have commissioned them (if known), and what messages they are giving out. </a:t>
            </a:r>
          </a:p>
          <a:p>
            <a:endParaRPr lang="en-US" sz="1600" b="1" dirty="0">
              <a:solidFill>
                <a:srgbClr val="FF0000"/>
              </a:solidFill>
            </a:endParaRPr>
          </a:p>
          <a:p>
            <a:r>
              <a:rPr lang="en-US" sz="1600" b="1" dirty="0">
                <a:solidFill>
                  <a:srgbClr val="FF0000"/>
                </a:solidFill>
              </a:rPr>
              <a:t>Full complete sentences and well written. May use open book, class notes. NO ONLINE RESEARCH NEEDED</a:t>
            </a:r>
          </a:p>
        </p:txBody>
      </p:sp>
    </p:spTree>
    <p:extLst>
      <p:ext uri="{BB962C8B-B14F-4D97-AF65-F5344CB8AC3E}">
        <p14:creationId xmlns:p14="http://schemas.microsoft.com/office/powerpoint/2010/main" val="380874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63057-6E61-71BE-5C9C-4471E95F3D86}"/>
              </a:ext>
            </a:extLst>
          </p:cNvPr>
          <p:cNvPicPr>
            <a:picLocks noChangeAspect="1"/>
          </p:cNvPicPr>
          <p:nvPr/>
        </p:nvPicPr>
        <p:blipFill>
          <a:blip r:embed="rId2"/>
          <a:stretch>
            <a:fillRect/>
          </a:stretch>
        </p:blipFill>
        <p:spPr>
          <a:xfrm>
            <a:off x="0" y="0"/>
            <a:ext cx="2796048" cy="6858000"/>
          </a:xfrm>
          <a:prstGeom prst="rect">
            <a:avLst/>
          </a:prstGeom>
        </p:spPr>
      </p:pic>
      <p:pic>
        <p:nvPicPr>
          <p:cNvPr id="3" name="Picture 2">
            <a:extLst>
              <a:ext uri="{FF2B5EF4-FFF2-40B4-BE49-F238E27FC236}">
                <a16:creationId xmlns:a16="http://schemas.microsoft.com/office/drawing/2014/main" id="{B6E4FE42-7247-E7A1-9FE2-C80033C856A1}"/>
              </a:ext>
            </a:extLst>
          </p:cNvPr>
          <p:cNvPicPr>
            <a:picLocks noChangeAspect="1"/>
          </p:cNvPicPr>
          <p:nvPr/>
        </p:nvPicPr>
        <p:blipFill>
          <a:blip r:embed="rId3"/>
          <a:stretch>
            <a:fillRect/>
          </a:stretch>
        </p:blipFill>
        <p:spPr>
          <a:xfrm>
            <a:off x="3146870" y="365167"/>
            <a:ext cx="8876808" cy="5461318"/>
          </a:xfrm>
          <a:prstGeom prst="rect">
            <a:avLst/>
          </a:prstGeom>
        </p:spPr>
      </p:pic>
      <p:sp>
        <p:nvSpPr>
          <p:cNvPr id="4" name="TextBox 3">
            <a:extLst>
              <a:ext uri="{FF2B5EF4-FFF2-40B4-BE49-F238E27FC236}">
                <a16:creationId xmlns:a16="http://schemas.microsoft.com/office/drawing/2014/main" id="{13BEF1C2-DF1E-60C8-7E4B-5644950C9C58}"/>
              </a:ext>
            </a:extLst>
          </p:cNvPr>
          <p:cNvSpPr txBox="1"/>
          <p:nvPr/>
        </p:nvSpPr>
        <p:spPr>
          <a:xfrm>
            <a:off x="3154302" y="5418160"/>
            <a:ext cx="9045130" cy="1569660"/>
          </a:xfrm>
          <a:prstGeom prst="rect">
            <a:avLst/>
          </a:prstGeom>
          <a:noFill/>
        </p:spPr>
        <p:txBody>
          <a:bodyPr wrap="square" rtlCol="0">
            <a:spAutoFit/>
          </a:bodyPr>
          <a:lstStyle/>
          <a:p>
            <a:endParaRPr lang="en-US" sz="1600" b="1" dirty="0"/>
          </a:p>
          <a:p>
            <a:r>
              <a:rPr lang="en-US" sz="1600" b="1" dirty="0"/>
              <a:t>QUESTION 2</a:t>
            </a:r>
            <a:r>
              <a:rPr lang="en-US" sz="1600" dirty="0"/>
              <a:t>: </a:t>
            </a:r>
            <a:r>
              <a:rPr lang="en-US" sz="1600" dirty="0">
                <a:solidFill>
                  <a:srgbClr val="FF0000"/>
                </a:solidFill>
              </a:rPr>
              <a:t>Compare and contrast these two narratives – one from the beginning of the Quattrocento, the other from the end. What are the exact narrative moments that contrast – one of expulsion, one of welcome – that help to tell the story. Remember – 3 things – visual comparison (be thorough here), historical placement, and the meaning as viewed by the original audience and determined by its original setting.  </a:t>
            </a:r>
          </a:p>
        </p:txBody>
      </p:sp>
      <p:sp>
        <p:nvSpPr>
          <p:cNvPr id="5" name="TextBox 4">
            <a:extLst>
              <a:ext uri="{FF2B5EF4-FFF2-40B4-BE49-F238E27FC236}">
                <a16:creationId xmlns:a16="http://schemas.microsoft.com/office/drawing/2014/main" id="{2DEE138E-AF99-BF48-876F-32A1D441A50A}"/>
              </a:ext>
            </a:extLst>
          </p:cNvPr>
          <p:cNvSpPr txBox="1"/>
          <p:nvPr/>
        </p:nvSpPr>
        <p:spPr>
          <a:xfrm>
            <a:off x="2796048" y="0"/>
            <a:ext cx="8811323" cy="523220"/>
          </a:xfrm>
          <a:prstGeom prst="rect">
            <a:avLst/>
          </a:prstGeom>
          <a:noFill/>
        </p:spPr>
        <p:txBody>
          <a:bodyPr wrap="none" rtlCol="0">
            <a:spAutoFit/>
          </a:bodyPr>
          <a:lstStyle/>
          <a:p>
            <a:r>
              <a:rPr lang="en-US" sz="1400" dirty="0"/>
              <a:t>MASACCIO, </a:t>
            </a:r>
            <a:r>
              <a:rPr lang="en-US" sz="1400" i="1" dirty="0"/>
              <a:t>Expulsion of Adam and Eve, </a:t>
            </a:r>
            <a:r>
              <a:rPr lang="en-US" sz="1400" dirty="0"/>
              <a:t>1424-6. Fresco. </a:t>
            </a:r>
            <a:r>
              <a:rPr lang="en-US" sz="1400" dirty="0" err="1"/>
              <a:t>Brancacci</a:t>
            </a:r>
            <a:r>
              <a:rPr lang="en-US" sz="1400" dirty="0"/>
              <a:t> Chapel, Florence</a:t>
            </a:r>
          </a:p>
          <a:p>
            <a:r>
              <a:rPr lang="en-US" sz="1400" dirty="0"/>
              <a:t>BOTTICELLI, </a:t>
            </a:r>
            <a:r>
              <a:rPr lang="en-US" sz="1400" i="1" dirty="0"/>
              <a:t>Birth of Venus, 1485-6. </a:t>
            </a:r>
            <a:r>
              <a:rPr lang="en-US" sz="1400" dirty="0"/>
              <a:t>Tempera and gold on panel. Originally for the bride’s room in a Medici country villa.</a:t>
            </a:r>
          </a:p>
        </p:txBody>
      </p:sp>
    </p:spTree>
    <p:extLst>
      <p:ext uri="{BB962C8B-B14F-4D97-AF65-F5344CB8AC3E}">
        <p14:creationId xmlns:p14="http://schemas.microsoft.com/office/powerpoint/2010/main" val="2819151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227</Words>
  <Application>Microsoft Macintosh PowerPoint</Application>
  <PresentationFormat>Widescreen</PresentationFormat>
  <Paragraphs>22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Pepe, Joy</dc:creator>
  <cp:lastModifiedBy>Pepe, Joy</cp:lastModifiedBy>
  <cp:revision>5</cp:revision>
  <dcterms:created xsi:type="dcterms:W3CDTF">2020-09-13T11:47:20Z</dcterms:created>
  <dcterms:modified xsi:type="dcterms:W3CDTF">2022-09-09T12:34:08Z</dcterms:modified>
</cp:coreProperties>
</file>